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7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</p:sldIdLst>
  <p:sldSz cy="6858000" cx="12192000"/>
  <p:notesSz cx="6858000" cy="9144000"/>
  <p:embeddedFontLst>
    <p:embeddedFont>
      <p:font typeface="Montserrat"/>
      <p:regular r:id="rId12"/>
      <p:bold r:id="rId13"/>
      <p:italic r:id="rId14"/>
      <p:boldItalic r:id="rId15"/>
    </p:embeddedFont>
    <p:embeddedFont>
      <p:font typeface="Arvo"/>
      <p:regular r:id="rId16"/>
      <p:bold r:id="rId17"/>
      <p:italic r:id="rId18"/>
      <p:boldItalic r:id="rId1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font" Target="fonts/Montserrat-bold.fntdata"/><Relationship Id="rId12" Type="http://schemas.openxmlformats.org/officeDocument/2006/relationships/font" Target="fonts/Montserrat-regular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font" Target="fonts/Montserrat-boldItalic.fntdata"/><Relationship Id="rId14" Type="http://schemas.openxmlformats.org/officeDocument/2006/relationships/font" Target="fonts/Montserrat-italic.fntdata"/><Relationship Id="rId17" Type="http://schemas.openxmlformats.org/officeDocument/2006/relationships/font" Target="fonts/Arvo-bold.fntdata"/><Relationship Id="rId16" Type="http://schemas.openxmlformats.org/officeDocument/2006/relationships/font" Target="fonts/Arvo-regular.fntdata"/><Relationship Id="rId5" Type="http://schemas.openxmlformats.org/officeDocument/2006/relationships/slide" Target="slides/slide1.xml"/><Relationship Id="rId19" Type="http://schemas.openxmlformats.org/officeDocument/2006/relationships/font" Target="fonts/Arvo-boldItalic.fntdata"/><Relationship Id="rId6" Type="http://schemas.openxmlformats.org/officeDocument/2006/relationships/slide" Target="slides/slide2.xml"/><Relationship Id="rId18" Type="http://schemas.openxmlformats.org/officeDocument/2006/relationships/font" Target="fonts/Arvo-italic.fntdata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" name="Google Shape;63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64063d15fa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" name="Google Shape;69;g64063d15fa_0_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64063d15f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" name="Google Shape;75;g64063d15fa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64063d15fa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" name="Google Shape;81;g64063d15fa_0_1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64063d15fa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g64063d15fa_0_3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653c72c210_3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g653c72c210_3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2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3427"/>
            <a:ext cx="12192000" cy="6854573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2"/>
          <p:cNvSpPr txBox="1"/>
          <p:nvPr>
            <p:ph type="ctrTitle"/>
          </p:nvPr>
        </p:nvSpPr>
        <p:spPr>
          <a:xfrm>
            <a:off x="665356" y="375230"/>
            <a:ext cx="7151650" cy="278056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Montserrat"/>
              <a:buNone/>
              <a:defRPr b="1"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665356" y="3267307"/>
            <a:ext cx="5902712" cy="11318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5" name="Google Shape;15;p2"/>
          <p:cNvSpPr txBox="1"/>
          <p:nvPr>
            <p:ph idx="12" type="sldNum"/>
          </p:nvPr>
        </p:nvSpPr>
        <p:spPr>
          <a:xfrm>
            <a:off x="9223917" y="11461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Arvo"/>
                <a:ea typeface="Arvo"/>
                <a:cs typeface="Arvo"/>
                <a:sym typeface="Arvo"/>
              </a:defRPr>
            </a:lvl1pPr>
            <a:lvl2pPr indent="0" lvl="1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Arvo"/>
                <a:ea typeface="Arvo"/>
                <a:cs typeface="Arvo"/>
                <a:sym typeface="Arvo"/>
              </a:defRPr>
            </a:lvl2pPr>
            <a:lvl3pPr indent="0" lvl="2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Arvo"/>
                <a:ea typeface="Arvo"/>
                <a:cs typeface="Arvo"/>
                <a:sym typeface="Arvo"/>
              </a:defRPr>
            </a:lvl3pPr>
            <a:lvl4pPr indent="0" lvl="3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Arvo"/>
                <a:ea typeface="Arvo"/>
                <a:cs typeface="Arvo"/>
                <a:sym typeface="Arvo"/>
              </a:defRPr>
            </a:lvl4pPr>
            <a:lvl5pPr indent="0" lvl="4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Arvo"/>
                <a:ea typeface="Arvo"/>
                <a:cs typeface="Arvo"/>
                <a:sym typeface="Arvo"/>
              </a:defRPr>
            </a:lvl5pPr>
            <a:lvl6pPr indent="0" lvl="5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Arvo"/>
                <a:ea typeface="Arvo"/>
                <a:cs typeface="Arvo"/>
                <a:sym typeface="Arvo"/>
              </a:defRPr>
            </a:lvl6pPr>
            <a:lvl7pPr indent="0" lvl="6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Arvo"/>
                <a:ea typeface="Arvo"/>
                <a:cs typeface="Arvo"/>
                <a:sym typeface="Arvo"/>
              </a:defRPr>
            </a:lvl7pPr>
            <a:lvl8pPr indent="0" lvl="7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Arvo"/>
                <a:ea typeface="Arvo"/>
                <a:cs typeface="Arvo"/>
                <a:sym typeface="Arvo"/>
              </a:defRPr>
            </a:lvl8pPr>
            <a:lvl9pPr indent="0" lvl="8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Arvo"/>
                <a:ea typeface="Arvo"/>
                <a:cs typeface="Arvo"/>
                <a:sym typeface="Arv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6" name="Google Shape;16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147978" y="4399156"/>
            <a:ext cx="3488361" cy="18791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title"/>
          </p:nvPr>
        </p:nvSpPr>
        <p:spPr>
          <a:xfrm>
            <a:off x="838200" y="483326"/>
            <a:ext cx="10515600" cy="12073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75D8A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" type="body"/>
          </p:nvPr>
        </p:nvSpPr>
        <p:spPr>
          <a:xfrm>
            <a:off x="838200" y="1825625"/>
            <a:ext cx="10515600" cy="41514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11418849" y="232339"/>
            <a:ext cx="63747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75D8A"/>
              </a:buClr>
              <a:buSzPts val="6000"/>
              <a:buFont typeface="Montserrat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4" name="Google Shape;24;p4"/>
          <p:cNvSpPr txBox="1"/>
          <p:nvPr>
            <p:ph idx="12" type="sldNum"/>
          </p:nvPr>
        </p:nvSpPr>
        <p:spPr>
          <a:xfrm>
            <a:off x="11418849" y="232339"/>
            <a:ext cx="63747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wo Content" type="twoObj">
  <p:cSld name="TWO_OBJECTS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5"/>
          <p:cNvSpPr txBox="1"/>
          <p:nvPr>
            <p:ph type="title"/>
          </p:nvPr>
        </p:nvSpPr>
        <p:spPr>
          <a:xfrm>
            <a:off x="838200" y="483326"/>
            <a:ext cx="10515600" cy="12073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75D8A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2" type="sldNum"/>
          </p:nvPr>
        </p:nvSpPr>
        <p:spPr>
          <a:xfrm>
            <a:off x="11418849" y="232339"/>
            <a:ext cx="63747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mparison" type="twoTxTwoObj">
  <p:cSld name="TWO_OBJECTS_WITH_TEXT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6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75D8A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6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75D8A"/>
              </a:buClr>
              <a:buSzPts val="2400"/>
              <a:buNone/>
              <a:defRPr b="1" sz="2400">
                <a:solidFill>
                  <a:srgbClr val="575D8A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3" name="Google Shape;33;p6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4" name="Google Shape;34;p6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75D8A"/>
              </a:buClr>
              <a:buSzPts val="2400"/>
              <a:buNone/>
              <a:defRPr b="1" sz="2400">
                <a:solidFill>
                  <a:srgbClr val="575D8A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5" name="Google Shape;35;p6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6"/>
          <p:cNvSpPr txBox="1"/>
          <p:nvPr>
            <p:ph idx="12" type="sldNum"/>
          </p:nvPr>
        </p:nvSpPr>
        <p:spPr>
          <a:xfrm>
            <a:off x="11418849" y="232339"/>
            <a:ext cx="63747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7"/>
          <p:cNvSpPr txBox="1"/>
          <p:nvPr>
            <p:ph type="title"/>
          </p:nvPr>
        </p:nvSpPr>
        <p:spPr>
          <a:xfrm>
            <a:off x="838200" y="483326"/>
            <a:ext cx="10515600" cy="12073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75D8A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7"/>
          <p:cNvSpPr txBox="1"/>
          <p:nvPr>
            <p:ph idx="12" type="sldNum"/>
          </p:nvPr>
        </p:nvSpPr>
        <p:spPr>
          <a:xfrm>
            <a:off x="11418849" y="232339"/>
            <a:ext cx="63747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8"/>
          <p:cNvSpPr txBox="1"/>
          <p:nvPr>
            <p:ph idx="12" type="sldNum"/>
          </p:nvPr>
        </p:nvSpPr>
        <p:spPr>
          <a:xfrm>
            <a:off x="11418849" y="232339"/>
            <a:ext cx="63747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ntent with Caption" type="objTx">
  <p:cSld name="OBJECT_WITH_CAPTION_TEXT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75D8A"/>
              </a:buClr>
              <a:buSzPts val="3200"/>
              <a:buFont typeface="Montserrat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9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45" name="Google Shape;45;p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46" name="Google Shape;46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9pPr>
          </a:lstStyle>
          <a:p/>
        </p:txBody>
      </p:sp>
      <p:sp>
        <p:nvSpPr>
          <p:cNvPr id="47" name="Google Shape;47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9pPr>
          </a:lstStyle>
          <a:p/>
        </p:txBody>
      </p:sp>
      <p:sp>
        <p:nvSpPr>
          <p:cNvPr id="48" name="Google Shape;48;p9"/>
          <p:cNvSpPr txBox="1"/>
          <p:nvPr>
            <p:ph idx="12" type="sldNum"/>
          </p:nvPr>
        </p:nvSpPr>
        <p:spPr>
          <a:xfrm>
            <a:off x="11418849" y="232339"/>
            <a:ext cx="63747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AV1 Slide">
  <p:cSld name="AV1 Slide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Google Shape;50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047" y="3428"/>
            <a:ext cx="12185905" cy="6854572"/>
          </a:xfrm>
          <a:prstGeom prst="rect">
            <a:avLst/>
          </a:prstGeom>
          <a:noFill/>
          <a:ln>
            <a:noFill/>
          </a:ln>
        </p:spPr>
      </p:pic>
      <p:sp>
        <p:nvSpPr>
          <p:cNvPr id="51" name="Google Shape;51;p10"/>
          <p:cNvSpPr txBox="1"/>
          <p:nvPr>
            <p:ph type="title"/>
          </p:nvPr>
        </p:nvSpPr>
        <p:spPr>
          <a:xfrm>
            <a:off x="1129748" y="206101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75D8A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0"/>
          <p:cNvSpPr txBox="1"/>
          <p:nvPr>
            <p:ph idx="12" type="sldNum"/>
          </p:nvPr>
        </p:nvSpPr>
        <p:spPr>
          <a:xfrm>
            <a:off x="174566" y="6278241"/>
            <a:ext cx="46291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Arvo"/>
                <a:ea typeface="Arvo"/>
                <a:cs typeface="Arvo"/>
                <a:sym typeface="Arvo"/>
              </a:defRPr>
            </a:lvl1pPr>
            <a:lvl2pPr indent="0" lvl="1" marL="0" algn="ct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Arvo"/>
                <a:ea typeface="Arvo"/>
                <a:cs typeface="Arvo"/>
                <a:sym typeface="Arvo"/>
              </a:defRPr>
            </a:lvl2pPr>
            <a:lvl3pPr indent="0" lvl="2" marL="0" algn="ct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Arvo"/>
                <a:ea typeface="Arvo"/>
                <a:cs typeface="Arvo"/>
                <a:sym typeface="Arvo"/>
              </a:defRPr>
            </a:lvl3pPr>
            <a:lvl4pPr indent="0" lvl="3" marL="0" algn="ct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Arvo"/>
                <a:ea typeface="Arvo"/>
                <a:cs typeface="Arvo"/>
                <a:sym typeface="Arvo"/>
              </a:defRPr>
            </a:lvl4pPr>
            <a:lvl5pPr indent="0" lvl="4" marL="0" algn="ct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Arvo"/>
                <a:ea typeface="Arvo"/>
                <a:cs typeface="Arvo"/>
                <a:sym typeface="Arvo"/>
              </a:defRPr>
            </a:lvl5pPr>
            <a:lvl6pPr indent="0" lvl="5" marL="0" algn="ct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Arvo"/>
                <a:ea typeface="Arvo"/>
                <a:cs typeface="Arvo"/>
                <a:sym typeface="Arvo"/>
              </a:defRPr>
            </a:lvl6pPr>
            <a:lvl7pPr indent="0" lvl="6" marL="0" algn="ct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Arvo"/>
                <a:ea typeface="Arvo"/>
                <a:cs typeface="Arvo"/>
                <a:sym typeface="Arvo"/>
              </a:defRPr>
            </a:lvl7pPr>
            <a:lvl8pPr indent="0" lvl="7" marL="0" algn="ct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Arvo"/>
                <a:ea typeface="Arvo"/>
                <a:cs typeface="Arvo"/>
                <a:sym typeface="Arvo"/>
              </a:defRPr>
            </a:lvl8pPr>
            <a:lvl9pPr indent="0" lvl="8" marL="0" algn="ct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Arvo"/>
                <a:ea typeface="Arvo"/>
                <a:cs typeface="Arvo"/>
                <a:sym typeface="Arvo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53" name="Google Shape;53;p10"/>
          <p:cNvSpPr txBox="1"/>
          <p:nvPr>
            <p:ph idx="1" type="body"/>
          </p:nvPr>
        </p:nvSpPr>
        <p:spPr>
          <a:xfrm>
            <a:off x="1129748" y="1736036"/>
            <a:ext cx="10515600" cy="4025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id="54" name="Google Shape;54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578062" y="6018560"/>
            <a:ext cx="1341606" cy="7431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11" Type="http://schemas.openxmlformats.org/officeDocument/2006/relationships/slideLayout" Target="../slideLayouts/slideLayout9.xml"/><Relationship Id="rId10" Type="http://schemas.openxmlformats.org/officeDocument/2006/relationships/slideLayout" Target="../slideLayouts/slideLayout8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7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6;p1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0" y="3427"/>
            <a:ext cx="12192000" cy="6854573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7;p1"/>
          <p:cNvSpPr txBox="1"/>
          <p:nvPr>
            <p:ph type="title"/>
          </p:nvPr>
        </p:nvSpPr>
        <p:spPr>
          <a:xfrm>
            <a:off x="838200" y="483326"/>
            <a:ext cx="10515600" cy="12073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75D8A"/>
              </a:buClr>
              <a:buSzPts val="3600"/>
              <a:buFont typeface="Montserrat"/>
              <a:buNone/>
              <a:defRPr b="1" i="0" sz="3600" u="none" cap="none" strike="noStrike">
                <a:solidFill>
                  <a:srgbClr val="575D8A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" name="Google Shape;8;p1"/>
          <p:cNvSpPr txBox="1"/>
          <p:nvPr>
            <p:ph idx="1" type="body"/>
          </p:nvPr>
        </p:nvSpPr>
        <p:spPr>
          <a:xfrm>
            <a:off x="838200" y="1825625"/>
            <a:ext cx="10515600" cy="41514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2" type="sldNum"/>
          </p:nvPr>
        </p:nvSpPr>
        <p:spPr>
          <a:xfrm>
            <a:off x="11418849" y="232339"/>
            <a:ext cx="63747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Arvo"/>
                <a:ea typeface="Arvo"/>
                <a:cs typeface="Arvo"/>
                <a:sym typeface="Arvo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Arvo"/>
                <a:ea typeface="Arvo"/>
                <a:cs typeface="Arvo"/>
                <a:sym typeface="Arvo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Arvo"/>
                <a:ea typeface="Arvo"/>
                <a:cs typeface="Arvo"/>
                <a:sym typeface="Arvo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Arvo"/>
                <a:ea typeface="Arvo"/>
                <a:cs typeface="Arvo"/>
                <a:sym typeface="Arvo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Arvo"/>
                <a:ea typeface="Arvo"/>
                <a:cs typeface="Arvo"/>
                <a:sym typeface="Arvo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Arvo"/>
                <a:ea typeface="Arvo"/>
                <a:cs typeface="Arvo"/>
                <a:sym typeface="Arvo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Arvo"/>
                <a:ea typeface="Arvo"/>
                <a:cs typeface="Arvo"/>
                <a:sym typeface="Arvo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Arvo"/>
                <a:ea typeface="Arvo"/>
                <a:cs typeface="Arvo"/>
                <a:sym typeface="Arvo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Arvo"/>
                <a:ea typeface="Arvo"/>
                <a:cs typeface="Arvo"/>
                <a:sym typeface="Arv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0" name="Google Shape;10;p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263675" y="6111992"/>
            <a:ext cx="1090125" cy="587250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3"/>
    <p:sldLayoutId id="214748364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hyperlink" Target="https://aomedia.org/aomedia-research-symposium-2019/" TargetMode="Externa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1"/>
          <p:cNvSpPr txBox="1"/>
          <p:nvPr>
            <p:ph type="ctrTitle"/>
          </p:nvPr>
        </p:nvSpPr>
        <p:spPr>
          <a:xfrm>
            <a:off x="665356" y="375230"/>
            <a:ext cx="7151650" cy="278056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Montserrat"/>
              <a:buNone/>
            </a:pPr>
            <a:r>
              <a:rPr lang="en-US"/>
              <a:t>Welcome!</a:t>
            </a:r>
            <a:endParaRPr/>
          </a:p>
        </p:txBody>
      </p:sp>
      <p:sp>
        <p:nvSpPr>
          <p:cNvPr id="60" name="Google Shape;60;p11"/>
          <p:cNvSpPr txBox="1"/>
          <p:nvPr>
            <p:ph idx="1" type="subTitle"/>
          </p:nvPr>
        </p:nvSpPr>
        <p:spPr>
          <a:xfrm>
            <a:off x="665356" y="3267307"/>
            <a:ext cx="5902712" cy="11318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en-US"/>
              <a:t>Adrian Grange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en-US">
                <a:solidFill>
                  <a:srgbClr val="000000"/>
                </a:solidFill>
              </a:rPr>
              <a:t>21st-22nd October 2019</a:t>
            </a:r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2"/>
          <p:cNvSpPr txBox="1"/>
          <p:nvPr>
            <p:ph type="title"/>
          </p:nvPr>
        </p:nvSpPr>
        <p:spPr>
          <a:xfrm>
            <a:off x="838200" y="483326"/>
            <a:ext cx="10515600" cy="12073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75D8A"/>
              </a:buClr>
              <a:buSzPts val="3600"/>
              <a:buFont typeface="Montserrat"/>
              <a:buNone/>
            </a:pPr>
            <a:r>
              <a:rPr lang="en-US"/>
              <a:t>Logistics</a:t>
            </a:r>
            <a:endParaRPr/>
          </a:p>
        </p:txBody>
      </p:sp>
      <p:sp>
        <p:nvSpPr>
          <p:cNvPr id="66" name="Google Shape;66;p12"/>
          <p:cNvSpPr txBox="1"/>
          <p:nvPr>
            <p:ph idx="1" type="body"/>
          </p:nvPr>
        </p:nvSpPr>
        <p:spPr>
          <a:xfrm>
            <a:off x="838200" y="1825625"/>
            <a:ext cx="10515600" cy="41514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810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•"/>
            </a:pPr>
            <a:r>
              <a:rPr lang="en-US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Please wear your event badge at all times.</a:t>
            </a: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•"/>
            </a:pPr>
            <a:r>
              <a:rPr lang="en-US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Please </a:t>
            </a:r>
            <a:r>
              <a:rPr b="1" lang="en-US" sz="2400" u="sng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DO NOT</a:t>
            </a:r>
            <a:r>
              <a:rPr lang="en-US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1" marL="9144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Char char="○"/>
            </a:pPr>
            <a:r>
              <a:rPr lang="en-US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V</a:t>
            </a:r>
            <a:r>
              <a:rPr lang="en-US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isit other floors</a:t>
            </a:r>
            <a:r>
              <a:rPr lang="en-US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(this is the 7th floor).</a:t>
            </a:r>
            <a:endParaRPr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1" marL="9144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Char char="○"/>
            </a:pPr>
            <a:r>
              <a:rPr lang="en-US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‘Tailgate’ Googlers through access controlled doors.</a:t>
            </a:r>
            <a:endParaRPr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1" marL="9144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Char char="○"/>
            </a:pPr>
            <a:r>
              <a:rPr lang="en-US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Use the micro-kitchens (we’ll provide breakfast, lunch, coffee breaks).</a:t>
            </a:r>
            <a:endParaRPr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•"/>
            </a:pPr>
            <a:r>
              <a:rPr lang="en-US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Elevators need badges to access:</a:t>
            </a: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1" marL="9144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Char char="○"/>
            </a:pPr>
            <a:r>
              <a:rPr lang="en-US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If you go to 1st floor ask the security person to give you elevator access.</a:t>
            </a: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•"/>
            </a:pPr>
            <a:r>
              <a:rPr lang="en-US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Restrooms are just outside the meeting room.</a:t>
            </a: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•"/>
            </a:pPr>
            <a:r>
              <a:rPr lang="en-US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Mothers room is on the 4th floor (needs to be booked &amp; need to be escorted).</a:t>
            </a: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•"/>
            </a:pPr>
            <a:r>
              <a:rPr lang="en-US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In case of emergency do not use the elevators.</a:t>
            </a: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3"/>
          <p:cNvSpPr txBox="1"/>
          <p:nvPr>
            <p:ph type="title"/>
          </p:nvPr>
        </p:nvSpPr>
        <p:spPr>
          <a:xfrm>
            <a:off x="838200" y="483326"/>
            <a:ext cx="10515600" cy="1207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75D8A"/>
              </a:buClr>
              <a:buSzPts val="3600"/>
              <a:buFont typeface="Montserrat"/>
              <a:buNone/>
            </a:pPr>
            <a:r>
              <a:rPr lang="en-US"/>
              <a:t>Schedule</a:t>
            </a:r>
            <a:endParaRPr/>
          </a:p>
        </p:txBody>
      </p:sp>
      <p:sp>
        <p:nvSpPr>
          <p:cNvPr id="72" name="Google Shape;72;p13"/>
          <p:cNvSpPr txBox="1"/>
          <p:nvPr>
            <p:ph idx="1" type="body"/>
          </p:nvPr>
        </p:nvSpPr>
        <p:spPr>
          <a:xfrm>
            <a:off x="838200" y="1825625"/>
            <a:ext cx="10515600" cy="4151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810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-US" sz="2400">
                <a:latin typeface="Calibri"/>
                <a:ea typeface="Calibri"/>
                <a:cs typeface="Calibri"/>
                <a:sym typeface="Calibri"/>
              </a:rPr>
              <a:t>Agenda is online: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latin typeface="Calibri"/>
                <a:ea typeface="Calibri"/>
                <a:cs typeface="Calibri"/>
                <a:sym typeface="Calibri"/>
              </a:rPr>
              <a:t>       </a:t>
            </a:r>
            <a:r>
              <a:rPr lang="en-US" sz="24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https://aomedia.org/aomedia-research-symposium-2019/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libri"/>
              <a:buChar char="•"/>
            </a:pPr>
            <a:r>
              <a:rPr lang="en-US" sz="2400">
                <a:latin typeface="Calibri"/>
                <a:ea typeface="Calibri"/>
                <a:cs typeface="Calibri"/>
                <a:sym typeface="Calibri"/>
              </a:rPr>
              <a:t>Breakfast, coffee, lunch will be served just outside the room.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libri"/>
              <a:buChar char="•"/>
            </a:pPr>
            <a:r>
              <a:rPr lang="en-US" sz="2400">
                <a:latin typeface="Calibri"/>
                <a:ea typeface="Calibri"/>
                <a:cs typeface="Calibri"/>
                <a:sym typeface="Calibri"/>
              </a:rPr>
              <a:t>Netflix sponsored social event: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-342900" lvl="1" marL="9144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Font typeface="Calibri"/>
              <a:buChar char="○"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Monday </a:t>
            </a:r>
            <a:r>
              <a:rPr lang="en-US">
                <a:latin typeface="Calibri"/>
                <a:ea typeface="Calibri"/>
                <a:cs typeface="Calibri"/>
                <a:sym typeface="Calibri"/>
              </a:rPr>
              <a:t>6:00pm - 9:00pm.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-342900" lvl="1" marL="9144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Font typeface="Calibri"/>
              <a:buChar char="○"/>
            </a:pPr>
            <a:r>
              <a:rPr lang="en-US" sz="2400">
                <a:latin typeface="Calibri"/>
                <a:ea typeface="Calibri"/>
                <a:cs typeface="Calibri"/>
                <a:sym typeface="Calibri"/>
              </a:rPr>
              <a:t>345 Spear St - </a:t>
            </a:r>
            <a:r>
              <a:rPr lang="en-US">
                <a:latin typeface="Calibri"/>
                <a:ea typeface="Calibri"/>
                <a:cs typeface="Calibri"/>
                <a:sym typeface="Calibri"/>
              </a:rPr>
              <a:t>7 minute walk from here, details later.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-342900" lvl="1" marL="9144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Font typeface="Calibri"/>
              <a:buChar char="○"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Food &amp; Bar.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libri"/>
              <a:buChar char="•"/>
            </a:pPr>
            <a:r>
              <a:rPr lang="en-US" sz="2400">
                <a:latin typeface="Calibri"/>
                <a:ea typeface="Calibri"/>
                <a:cs typeface="Calibri"/>
                <a:sym typeface="Calibri"/>
              </a:rPr>
              <a:t>Tuesday: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-342900" lvl="1" marL="9144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Font typeface="Calibri"/>
              <a:buChar char="○"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Registration &amp; Breakfast @ 8:00am.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-342900" lvl="1" marL="9144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Font typeface="Calibri"/>
              <a:buChar char="○"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Presentations 9:00am - 5:15pm.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0" lvl="0" marL="9144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latin typeface="Calibri"/>
                <a:ea typeface="Calibri"/>
                <a:cs typeface="Calibri"/>
                <a:sym typeface="Calibri"/>
              </a:rPr>
              <a:t> 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4"/>
          <p:cNvSpPr txBox="1"/>
          <p:nvPr>
            <p:ph type="title"/>
          </p:nvPr>
        </p:nvSpPr>
        <p:spPr>
          <a:xfrm>
            <a:off x="838200" y="483326"/>
            <a:ext cx="10515600" cy="1207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75D8A"/>
              </a:buClr>
              <a:buSzPts val="3600"/>
              <a:buFont typeface="Montserrat"/>
              <a:buNone/>
            </a:pPr>
            <a:r>
              <a:rPr lang="en-US"/>
              <a:t>AOMedia Planning</a:t>
            </a:r>
            <a:endParaRPr/>
          </a:p>
        </p:txBody>
      </p:sp>
      <p:sp>
        <p:nvSpPr>
          <p:cNvPr id="78" name="Google Shape;78;p14"/>
          <p:cNvSpPr txBox="1"/>
          <p:nvPr>
            <p:ph idx="1" type="body"/>
          </p:nvPr>
        </p:nvSpPr>
        <p:spPr>
          <a:xfrm>
            <a:off x="838200" y="1825625"/>
            <a:ext cx="10515600" cy="4151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810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libri"/>
              <a:buChar char="•"/>
            </a:pPr>
            <a:r>
              <a:rPr lang="en-US" sz="2400">
                <a:latin typeface="Calibri"/>
                <a:ea typeface="Calibri"/>
                <a:cs typeface="Calibri"/>
                <a:sym typeface="Calibri"/>
              </a:rPr>
              <a:t>AV1 was delivered in June 2018.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libri"/>
              <a:buChar char="•"/>
            </a:pPr>
            <a:r>
              <a:rPr lang="en-US" sz="2400">
                <a:latin typeface="Calibri"/>
                <a:ea typeface="Calibri"/>
                <a:cs typeface="Calibri"/>
                <a:sym typeface="Calibri"/>
              </a:rPr>
              <a:t>Focus </a:t>
            </a:r>
            <a:r>
              <a:rPr lang="en-US" sz="2400" u="sng">
                <a:latin typeface="Calibri"/>
                <a:ea typeface="Calibri"/>
                <a:cs typeface="Calibri"/>
                <a:sym typeface="Calibri"/>
              </a:rPr>
              <a:t>now</a:t>
            </a:r>
            <a:r>
              <a:rPr lang="en-US" sz="2400">
                <a:latin typeface="Calibri"/>
                <a:ea typeface="Calibri"/>
                <a:cs typeface="Calibri"/>
                <a:sym typeface="Calibri"/>
              </a:rPr>
              <a:t> is on making AV1 successful: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-342900" lvl="1" marL="9144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Font typeface="Calibri"/>
              <a:buChar char="○"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HW &amp; SW </a:t>
            </a:r>
            <a:r>
              <a:rPr lang="en-US">
                <a:latin typeface="Calibri"/>
                <a:ea typeface="Calibri"/>
                <a:cs typeface="Calibri"/>
                <a:sym typeface="Calibri"/>
              </a:rPr>
              <a:t>Optimization and Ecosystem Growth.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libri"/>
              <a:buChar char="•"/>
            </a:pPr>
            <a:r>
              <a:rPr lang="en-US" sz="2400">
                <a:latin typeface="Calibri"/>
                <a:ea typeface="Calibri"/>
                <a:cs typeface="Calibri"/>
                <a:sym typeface="Calibri"/>
              </a:rPr>
              <a:t>But, </a:t>
            </a:r>
            <a:r>
              <a:rPr lang="en-US" sz="2400" u="sng">
                <a:latin typeface="Calibri"/>
                <a:ea typeface="Calibri"/>
                <a:cs typeface="Calibri"/>
                <a:sym typeface="Calibri"/>
              </a:rPr>
              <a:t>future</a:t>
            </a:r>
            <a:r>
              <a:rPr lang="en-US" sz="2400">
                <a:latin typeface="Calibri"/>
                <a:ea typeface="Calibri"/>
                <a:cs typeface="Calibri"/>
                <a:sym typeface="Calibri"/>
              </a:rPr>
              <a:t> success requires </a:t>
            </a:r>
            <a:r>
              <a:rPr lang="en-US" sz="2400" u="sng">
                <a:latin typeface="Calibri"/>
                <a:ea typeface="Calibri"/>
                <a:cs typeface="Calibri"/>
                <a:sym typeface="Calibri"/>
              </a:rPr>
              <a:t>long-term</a:t>
            </a:r>
            <a:r>
              <a:rPr lang="en-US" sz="240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>
                <a:latin typeface="Calibri"/>
                <a:ea typeface="Calibri"/>
                <a:cs typeface="Calibri"/>
                <a:sym typeface="Calibri"/>
              </a:rPr>
              <a:t>planning: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-342900" lvl="1" marL="9144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Font typeface="Calibri"/>
              <a:buChar char="○"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Coding gains come with increased generational complexity.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-342900" lvl="1" marL="9144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Font typeface="Calibri"/>
              <a:buChar char="○"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Moore’s law is not as true as it once was.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libri"/>
              <a:buChar char="•"/>
            </a:pPr>
            <a:r>
              <a:rPr lang="en-US" sz="2400">
                <a:latin typeface="Calibri"/>
                <a:ea typeface="Calibri"/>
                <a:cs typeface="Calibri"/>
                <a:sym typeface="Calibri"/>
              </a:rPr>
              <a:t>We need to start working on “next generation” coding tools now...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libri"/>
              <a:buChar char="•"/>
            </a:pPr>
            <a:r>
              <a:rPr lang="en-US" sz="2400">
                <a:latin typeface="Calibri"/>
                <a:ea typeface="Calibri"/>
                <a:cs typeface="Calibri"/>
                <a:sym typeface="Calibri"/>
              </a:rPr>
              <a:t>...without alarming the hardware manufacturers about AV1!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libri"/>
              <a:buChar char="•"/>
            </a:pPr>
            <a:r>
              <a:rPr lang="en-US" sz="2400">
                <a:latin typeface="Calibri"/>
                <a:ea typeface="Calibri"/>
                <a:cs typeface="Calibri"/>
                <a:sym typeface="Calibri"/>
              </a:rPr>
              <a:t>Two phase project: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-381000" lvl="1" marL="9144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libri"/>
              <a:buChar char="○"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Phase 1 - Research of the basic coding tools.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-342900" lvl="1" marL="9144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Font typeface="Calibri"/>
              <a:buChar char="○"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Phase 2 - Development of the specification from those tools.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5"/>
          <p:cNvSpPr txBox="1"/>
          <p:nvPr>
            <p:ph type="title"/>
          </p:nvPr>
        </p:nvSpPr>
        <p:spPr>
          <a:xfrm>
            <a:off x="838200" y="483326"/>
            <a:ext cx="10515600" cy="1207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575D8A"/>
              </a:buClr>
              <a:buSzPts val="3600"/>
              <a:buFont typeface="Montserrat"/>
              <a:buNone/>
            </a:pPr>
            <a:r>
              <a:rPr lang="en-US"/>
              <a:t>AOMedia Research</a:t>
            </a:r>
            <a:endParaRPr/>
          </a:p>
        </p:txBody>
      </p:sp>
      <p:sp>
        <p:nvSpPr>
          <p:cNvPr id="84" name="Google Shape;84;p15"/>
          <p:cNvSpPr txBox="1"/>
          <p:nvPr>
            <p:ph idx="1" type="body"/>
          </p:nvPr>
        </p:nvSpPr>
        <p:spPr>
          <a:xfrm>
            <a:off x="838200" y="1825625"/>
            <a:ext cx="10515600" cy="4151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Font typeface="Calibri"/>
              <a:buChar char="•"/>
            </a:pPr>
            <a:r>
              <a:rPr lang="en-US" sz="2400">
                <a:latin typeface="Calibri"/>
                <a:ea typeface="Calibri"/>
                <a:cs typeface="Calibri"/>
                <a:sym typeface="Calibri"/>
              </a:rPr>
              <a:t>We are organizing our research capabilities under the </a:t>
            </a:r>
            <a:r>
              <a:rPr i="1" lang="en-US" sz="2400">
                <a:solidFill>
                  <a:srgbClr val="6AA84F"/>
                </a:solidFill>
                <a:latin typeface="Calibri"/>
                <a:ea typeface="Calibri"/>
                <a:cs typeface="Calibri"/>
                <a:sym typeface="Calibri"/>
              </a:rPr>
              <a:t>AOMedia Research</a:t>
            </a:r>
            <a:r>
              <a:rPr lang="en-US" sz="2400">
                <a:latin typeface="Calibri"/>
                <a:ea typeface="Calibri"/>
                <a:cs typeface="Calibri"/>
                <a:sym typeface="Calibri"/>
              </a:rPr>
              <a:t> brand: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Font typeface="Calibri"/>
              <a:buChar char="○"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It is </a:t>
            </a:r>
            <a:r>
              <a:rPr lang="en-US">
                <a:latin typeface="Calibri"/>
                <a:ea typeface="Calibri"/>
                <a:cs typeface="Calibri"/>
                <a:sym typeface="Calibri"/>
              </a:rPr>
              <a:t>our “voice” to talk directly to the academic community during Phase 1 (Research).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Font typeface="Calibri"/>
              <a:buChar char="○"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We’re investigating whether we can leverage the individual AOMedia member research programs into a single collaborative initiative. 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Font typeface="Calibri"/>
              <a:buChar char="•"/>
            </a:pPr>
            <a:r>
              <a:rPr lang="en-US" sz="2400">
                <a:latin typeface="Calibri"/>
                <a:ea typeface="Calibri"/>
                <a:cs typeface="Calibri"/>
                <a:sym typeface="Calibri"/>
              </a:rPr>
              <a:t>Phase 2 (Development) will be announced toward the end of Phase 1.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Font typeface="Calibri"/>
              <a:buChar char="•"/>
            </a:pPr>
            <a:r>
              <a:rPr lang="en-US" sz="2400">
                <a:latin typeface="Calibri"/>
                <a:ea typeface="Calibri"/>
                <a:cs typeface="Calibri"/>
                <a:sym typeface="Calibri"/>
              </a:rPr>
              <a:t>This event is the </a:t>
            </a:r>
            <a:r>
              <a:rPr lang="en-US" sz="2400">
                <a:solidFill>
                  <a:srgbClr val="6AA84F"/>
                </a:solidFill>
                <a:latin typeface="Calibri"/>
                <a:ea typeface="Calibri"/>
                <a:cs typeface="Calibri"/>
                <a:sym typeface="Calibri"/>
              </a:rPr>
              <a:t>AOMedia Research</a:t>
            </a:r>
            <a:r>
              <a:rPr lang="en-US" sz="240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i="1" lang="en-US" sz="2400">
                <a:solidFill>
                  <a:srgbClr val="0B5394"/>
                </a:solidFill>
                <a:latin typeface="Calibri"/>
                <a:ea typeface="Calibri"/>
                <a:cs typeface="Calibri"/>
                <a:sym typeface="Calibri"/>
              </a:rPr>
              <a:t>Symposium, 2019</a:t>
            </a:r>
            <a:r>
              <a:rPr lang="en-US" sz="2400">
                <a:latin typeface="Calibri"/>
                <a:ea typeface="Calibri"/>
                <a:cs typeface="Calibri"/>
                <a:sym typeface="Calibri"/>
              </a:rPr>
              <a:t>.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6"/>
          <p:cNvSpPr txBox="1"/>
          <p:nvPr>
            <p:ph type="title"/>
          </p:nvPr>
        </p:nvSpPr>
        <p:spPr>
          <a:xfrm>
            <a:off x="838200" y="483326"/>
            <a:ext cx="10515600" cy="1207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575D8A"/>
              </a:buClr>
              <a:buSzPts val="3600"/>
              <a:buFont typeface="Montserrat"/>
              <a:buNone/>
            </a:pPr>
            <a:r>
              <a:rPr lang="en-US">
                <a:solidFill>
                  <a:srgbClr val="6AA84F"/>
                </a:solidFill>
              </a:rPr>
              <a:t>Symposium</a:t>
            </a:r>
            <a:endParaRPr>
              <a:solidFill>
                <a:srgbClr val="6AA84F"/>
              </a:solidFill>
            </a:endParaRPr>
          </a:p>
        </p:txBody>
      </p:sp>
      <p:sp>
        <p:nvSpPr>
          <p:cNvPr id="90" name="Google Shape;90;p16"/>
          <p:cNvSpPr txBox="1"/>
          <p:nvPr>
            <p:ph idx="1" type="body"/>
          </p:nvPr>
        </p:nvSpPr>
        <p:spPr>
          <a:xfrm>
            <a:off x="838200" y="1825625"/>
            <a:ext cx="10515600" cy="4151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Font typeface="Calibri"/>
              <a:buChar char="•"/>
            </a:pPr>
            <a:r>
              <a:rPr lang="en-US" sz="2400">
                <a:latin typeface="Calibri"/>
                <a:ea typeface="Calibri"/>
                <a:cs typeface="Calibri"/>
                <a:sym typeface="Calibri"/>
              </a:rPr>
              <a:t>Annual research event.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Font typeface="Calibri"/>
              <a:buChar char="•"/>
            </a:pPr>
            <a:r>
              <a:rPr lang="en-US" sz="2400">
                <a:latin typeface="Calibri"/>
                <a:ea typeface="Calibri"/>
                <a:cs typeface="Calibri"/>
                <a:sym typeface="Calibri"/>
              </a:rPr>
              <a:t>Goals: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Font typeface="Calibri"/>
              <a:buChar char="○"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To showcase and disseminate research undertaken by AOMedia companies and their research partners.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Font typeface="Calibri"/>
              <a:buChar char="○"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To attract new university partners to work on AOMedia codecs.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Font typeface="Calibri"/>
              <a:buChar char="○"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To matchmake good ideas with funding opportunities.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Font typeface="Calibri"/>
              <a:buChar char="•"/>
            </a:pPr>
            <a:r>
              <a:rPr lang="en-US" sz="2400">
                <a:latin typeface="Calibri"/>
                <a:ea typeface="Calibri"/>
                <a:cs typeface="Calibri"/>
                <a:sym typeface="Calibri"/>
              </a:rPr>
              <a:t>This event was organized at short notice: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Font typeface="Calibri"/>
              <a:buChar char="○"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We’ll form a committee to plan future events</a:t>
            </a:r>
            <a:r>
              <a:rPr lang="en-US" sz="2400">
                <a:latin typeface="Calibri"/>
                <a:ea typeface="Calibri"/>
                <a:cs typeface="Calibri"/>
                <a:sym typeface="Calibri"/>
              </a:rPr>
              <a:t>.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7"/>
          <p:cNvSpPr txBox="1"/>
          <p:nvPr/>
        </p:nvSpPr>
        <p:spPr>
          <a:xfrm>
            <a:off x="4255450" y="2894050"/>
            <a:ext cx="3497700" cy="88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>
                <a:latin typeface="Arvo"/>
                <a:ea typeface="Arvo"/>
                <a:cs typeface="Arvo"/>
                <a:sym typeface="Arvo"/>
              </a:rPr>
              <a:t>So, let us begin...</a:t>
            </a:r>
            <a:endParaRPr sz="3000">
              <a:latin typeface="Arvo"/>
              <a:ea typeface="Arvo"/>
              <a:cs typeface="Arvo"/>
              <a:sym typeface="Arv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